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750" autoAdjust="0"/>
    <p:restoredTop sz="94660"/>
  </p:normalViewPr>
  <p:slideViewPr>
    <p:cSldViewPr snapToGrid="0">
      <p:cViewPr varScale="1">
        <p:scale>
          <a:sx n="73" d="100"/>
          <a:sy n="73" d="100"/>
        </p:scale>
        <p:origin x="264" y="6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CC8-DC5E-4A51-AB97-51F8BC79AFD9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358-70CB-47A9-9B97-648C4CDBA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318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CC8-DC5E-4A51-AB97-51F8BC79AFD9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358-70CB-47A9-9B97-648C4CDBA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824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CC8-DC5E-4A51-AB97-51F8BC79AFD9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358-70CB-47A9-9B97-648C4CDBA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977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CC8-DC5E-4A51-AB97-51F8BC79AFD9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358-70CB-47A9-9B97-648C4CDBA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088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CC8-DC5E-4A51-AB97-51F8BC79AFD9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358-70CB-47A9-9B97-648C4CDBA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525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CC8-DC5E-4A51-AB97-51F8BC79AFD9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358-70CB-47A9-9B97-648C4CDBA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55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CC8-DC5E-4A51-AB97-51F8BC79AFD9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358-70CB-47A9-9B97-648C4CDBA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088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CC8-DC5E-4A51-AB97-51F8BC79AFD9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358-70CB-47A9-9B97-648C4CDBA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959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CC8-DC5E-4A51-AB97-51F8BC79AFD9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358-70CB-47A9-9B97-648C4CDBA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166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CC8-DC5E-4A51-AB97-51F8BC79AFD9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358-70CB-47A9-9B97-648C4CDBA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441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CC8-DC5E-4A51-AB97-51F8BC79AFD9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1358-70CB-47A9-9B97-648C4CDBA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699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1CC8-DC5E-4A51-AB97-51F8BC79AFD9}" type="datetimeFigureOut">
              <a:rPr lang="ru-RU" smtClean="0"/>
              <a:t>10.02.2026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C1358-70CB-47A9-9B97-648C4CDBA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701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2706" y="404950"/>
            <a:ext cx="11383054" cy="18026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ИИ в работе учителя истории и обществознания </a:t>
            </a:r>
          </a:p>
        </p:txBody>
      </p:sp>
    </p:spTree>
    <p:extLst>
      <p:ext uri="{BB962C8B-B14F-4D97-AF65-F5344CB8AC3E}">
        <p14:creationId xmlns:p14="http://schemas.microsoft.com/office/powerpoint/2010/main" val="227971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0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небольшой перечень показывает разнообразие и богатство жанра "хождений", появившегося в ранней Руси и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развившегося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вплоть до XV столетия. Впоследствии традиция продолжала существовать и оказала значительное влияние на русскую литературу последующих веков.</a:t>
            </a:r>
          </a:p>
        </p:txBody>
      </p:sp>
    </p:spTree>
    <p:extLst>
      <p:ext uri="{BB962C8B-B14F-4D97-AF65-F5344CB8AC3E}">
        <p14:creationId xmlns:p14="http://schemas.microsoft.com/office/powerpoint/2010/main" val="1282335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765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Выписать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летописи созданные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Древней Руси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название и год создания летописи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</a:p>
          <a:p>
            <a:pPr fontAlgn="base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основных летописей Древней Руси включает в себя ряд известных произведений, созданных преимущественно в X-XV веках. Важно отметить, что точные годы написания многих летописей определить сложно, поскольку большинство дошедших до нас рукописей являются поздними списками оригиналов. Вот наиболее известные летописи с приблизительными датами их составления: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873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2762"/>
          </a:xfrm>
        </p:spPr>
        <p:txBody>
          <a:bodyPr>
            <a:noAutofit/>
          </a:bodyPr>
          <a:lstStyle/>
          <a:p>
            <a:pPr algn="ctr" fontAlgn="base"/>
            <a:r>
              <a:rPr lang="ru-RU" sz="4800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Летописи </a:t>
            </a:r>
            <a:r>
              <a:rPr lang="en-US" sz="48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 </a:t>
            </a:r>
            <a:r>
              <a:rPr lang="ru-RU" sz="48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века:</a:t>
            </a:r>
            <a:r>
              <a:rPr lang="ru-RU" sz="4800" b="1" dirty="0">
                <a:solidFill>
                  <a:srgbClr val="222222"/>
                </a:solidFill>
                <a:latin typeface="SB Sans Display"/>
              </a:rPr>
              <a:t/>
            </a:r>
            <a:br>
              <a:rPr lang="ru-RU" sz="4800" b="1" dirty="0">
                <a:solidFill>
                  <a:srgbClr val="222222"/>
                </a:solidFill>
                <a:latin typeface="SB Sans Display"/>
              </a:rPr>
            </a:b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«Повесть временных лет»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(около 1113 г.)Эта летопись считается одним из важнейших исторических памятников Древней Руси. Она была составлена монахом Нестором и охватывает события с IX по начало XII веков. Существуют разные редакции («лаврентьевская», «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Ипатиевская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»), каждая из которых имеет небольшие отличия и дополнения.</a:t>
            </a:r>
          </a:p>
        </p:txBody>
      </p:sp>
    </p:spTree>
    <p:extLst>
      <p:ext uri="{BB962C8B-B14F-4D97-AF65-F5344CB8AC3E}">
        <p14:creationId xmlns:p14="http://schemas.microsoft.com/office/powerpoint/2010/main" val="2617046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4126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4800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Летописи </a:t>
            </a:r>
            <a:r>
              <a:rPr lang="en-US" sz="48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XII-XIII </a:t>
            </a:r>
            <a:r>
              <a:rPr lang="ru-RU" sz="48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веков:</a:t>
            </a:r>
            <a:r>
              <a:rPr lang="ru-RU" b="1" dirty="0">
                <a:solidFill>
                  <a:srgbClr val="222222"/>
                </a:solidFill>
                <a:latin typeface="SB Sans Display"/>
              </a:rPr>
              <a:t/>
            </a:r>
            <a:br>
              <a:rPr lang="ru-RU" b="1" dirty="0">
                <a:solidFill>
                  <a:srgbClr val="222222"/>
                </a:solidFill>
                <a:latin typeface="SB Sans Display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9707"/>
            <a:ext cx="10515600" cy="4842456"/>
          </a:xfrm>
        </p:spPr>
        <p:txBody>
          <a:bodyPr>
            <a:normAutofit fontScale="92500"/>
          </a:bodyPr>
          <a:lstStyle/>
          <a:p>
            <a:pPr fontAlgn="base">
              <a:buFont typeface="+mj-lt"/>
              <a:buAutoNum type="arabicPeriod" startAt="2"/>
            </a:pP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Новгородские летописи</a:t>
            </a:r>
            <a: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летописи отражают историю Новгорода Великого и близлежащих земель. Выделяют две группы новгородских летописей: ранние (XII век) и поздние (XIV-XVI вв.). Среди ранних выделяются: </a:t>
            </a:r>
          </a:p>
          <a:p>
            <a:pPr marL="457200" lvl="1" indent="0" fontAlgn="base">
              <a:buNone/>
            </a:pPr>
            <a: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Первая </a:t>
            </a: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Новгородская летопись старшего извода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(начало XIII века); </a:t>
            </a:r>
          </a:p>
          <a:p>
            <a:pPr marL="457200" lvl="1" indent="0" fontAlgn="base">
              <a:buNone/>
            </a:pPr>
            <a: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Вторая </a:t>
            </a: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Новгородская летопись младшего извода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(первая половина XIV века).</a:t>
            </a:r>
          </a:p>
          <a:p>
            <a:pPr fontAlgn="base">
              <a:buFont typeface="+mj-lt"/>
              <a:buAutoNum type="arabicPeriod" startAt="2"/>
            </a:pP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Владимиро-Суздальские летописи</a:t>
            </a:r>
            <a: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повествуют о событиях в северо-восточной части Руси, включая Владимиро-Суздальское княжество. Наиболее известны: </a:t>
            </a:r>
          </a:p>
          <a:p>
            <a:pPr marL="457200" lvl="1" indent="0" fontAlgn="base">
              <a:buNone/>
            </a:pPr>
            <a: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Лаврентьевская </a:t>
            </a: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летопись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(1377 г., основана на Повести временных лет); </a:t>
            </a:r>
          </a:p>
          <a:p>
            <a:pPr marL="457200" lvl="1" indent="0" fontAlgn="base">
              <a:buNone/>
            </a:pPr>
            <a: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Ипатьевская</a:t>
            </a:r>
            <a: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летопись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(примерно XV век, сохранилась в составе списка XVI века). Обе содержат важную информацию о политической истории Руси начала XIII века.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3992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разноуровневые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задания первой части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ОГЭ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обществознанию по теме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«Правоотношения»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</a:p>
          <a:p>
            <a:pPr marL="0" indent="0" fontAlgn="base">
              <a:buNone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base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представлены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разноуровневые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задания первой части экзамена ОГЭ по обществознанию по теме «Правоотношения».</a:t>
            </a:r>
          </a:p>
          <a:p>
            <a:pPr marL="0" indent="0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069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базового уровня (задания с выбором одного правильного ответа)</a:t>
            </a:r>
            <a:b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</a:t>
            </a:r>
          </a:p>
          <a:p>
            <a:pPr marL="0" indent="0" fontAlgn="base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правоотношение?</a:t>
            </a:r>
          </a:p>
          <a:p>
            <a:pPr marL="0" indent="0" fontAlgn="base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любые отношения между гражданами и организациями</a:t>
            </a:r>
          </a:p>
          <a:p>
            <a:pPr marL="0" indent="0" fontAlgn="base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общественные отношения, урегулированные нормами права</a:t>
            </a:r>
          </a:p>
          <a:p>
            <a:pPr marL="0" indent="0" fontAlgn="base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правила дорожного движения</a:t>
            </a:r>
          </a:p>
          <a:p>
            <a:pPr marL="0" indent="0" fontAlgn="base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устоявшиеся привычки взаимодействия в обществе</a:t>
            </a:r>
          </a:p>
          <a:p>
            <a:pPr marL="0" indent="0" fontAlgn="base">
              <a:buNone/>
            </a:pPr>
            <a:r>
              <a:rPr lang="ru-RU" sz="32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Б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2128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повышенного уровня (задания с множественным выбором)</a:t>
            </a:r>
            <a:b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признаки, характерные для юридических фактов: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объективно существующая реальность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признаются законом основанием для наступления определенных последствий</a:t>
            </a:r>
          </a:p>
          <a:p>
            <a:pPr marL="0" indent="0" fontAlgn="base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C) любое происшествие вне зависимости от воли участников</a:t>
            </a:r>
          </a:p>
          <a:p>
            <a:pPr marL="0" indent="0" fontAlgn="base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явление, предусмотренное нормами права</a:t>
            </a:r>
          </a:p>
          <a:p>
            <a:pPr marL="0" indent="0" fontAlgn="base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E) причина произвольных действий участников правоотношений</a:t>
            </a:r>
          </a:p>
          <a:p>
            <a:pPr marL="0" indent="0" fontAlgn="base">
              <a:buNone/>
            </a:pPr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Правильные ответы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A, B, D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4238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65951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высокого уровня (установление соответствия</a:t>
            </a:r>
            <a: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видами правоотношений и примерами ситуаций:</a:t>
            </a:r>
            <a:endParaRPr lang="ru-RU" sz="4000" b="1" i="0" dirty="0">
              <a:solidFill>
                <a:srgbClr val="22222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623906"/>
              </p:ext>
            </p:extLst>
          </p:nvPr>
        </p:nvGraphicFramePr>
        <p:xfrm>
          <a:off x="1707773" y="2240924"/>
          <a:ext cx="9291920" cy="3662335"/>
        </p:xfrm>
        <a:graphic>
          <a:graphicData uri="http://schemas.openxmlformats.org/drawingml/2006/table">
            <a:tbl>
              <a:tblPr/>
              <a:tblGrid>
                <a:gridCol w="4645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5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2467">
                <a:tc>
                  <a:txBody>
                    <a:bodyPr/>
                    <a:lstStyle/>
                    <a:p>
                      <a:pPr algn="l" fontAlgn="b"/>
                      <a:r>
                        <a:rPr lang="ru-RU" b="1" dirty="0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Правоотношения</a:t>
                      </a:r>
                    </a:p>
                  </a:txBody>
                  <a:tcPr marR="133350" marT="104775" marB="1047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0D0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b="1">
                          <a:solidFill>
                            <a:srgbClr val="222222"/>
                          </a:solidFill>
                          <a:effectLst/>
                          <a:latin typeface="inherit"/>
                        </a:rPr>
                        <a:t>Примеры</a:t>
                      </a:r>
                    </a:p>
                  </a:txBody>
                  <a:tcPr marT="104775" marB="104775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0D0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2467"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555555"/>
                          </a:solidFill>
                          <a:effectLst/>
                          <a:latin typeface="inherit"/>
                        </a:rPr>
                        <a:t>А) Гражданские</a:t>
                      </a:r>
                    </a:p>
                  </a:txBody>
                  <a:tcPr marR="133350" marT="104775" marB="1047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0D0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81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555555"/>
                          </a:solidFill>
                          <a:effectLst/>
                          <a:latin typeface="inherit"/>
                        </a:rPr>
                        <a:t>1) Купля-продажа автомобиля</a:t>
                      </a:r>
                    </a:p>
                  </a:txBody>
                  <a:tcPr marT="104775" marB="1047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0D0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2467"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555555"/>
                          </a:solidFill>
                          <a:effectLst/>
                          <a:latin typeface="inherit"/>
                        </a:rPr>
                        <a:t>Б) Административные</a:t>
                      </a:r>
                    </a:p>
                  </a:txBody>
                  <a:tcPr marR="133350" marT="104775" marB="1047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81D6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884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555555"/>
                          </a:solidFill>
                          <a:effectLst/>
                          <a:latin typeface="inherit"/>
                        </a:rPr>
                        <a:t>2) Нарушение ПДД сотрудником ГИБДД</a:t>
                      </a:r>
                    </a:p>
                  </a:txBody>
                  <a:tcPr marT="104775" marB="1047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8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8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2467"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555555"/>
                          </a:solidFill>
                          <a:effectLst/>
                          <a:latin typeface="inherit"/>
                        </a:rPr>
                        <a:t>В) Уголовные</a:t>
                      </a:r>
                    </a:p>
                  </a:txBody>
                  <a:tcPr marR="133350" marT="104775" marB="1047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884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8B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555555"/>
                          </a:solidFill>
                          <a:effectLst/>
                          <a:latin typeface="inherit"/>
                        </a:rPr>
                        <a:t>3) Умышленное убийство</a:t>
                      </a:r>
                    </a:p>
                  </a:txBody>
                  <a:tcPr marT="104775" marB="1047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88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C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2467"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solidFill>
                            <a:srgbClr val="555555"/>
                          </a:solidFill>
                          <a:effectLst/>
                          <a:latin typeface="inherit"/>
                        </a:rPr>
                        <a:t>Г) Трудовые</a:t>
                      </a:r>
                    </a:p>
                  </a:txBody>
                  <a:tcPr marR="133350" marT="104775" marB="1047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8B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0D0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solidFill>
                            <a:srgbClr val="555555"/>
                          </a:solidFill>
                          <a:effectLst/>
                          <a:latin typeface="inherit"/>
                        </a:rPr>
                        <a:t>4) Заключение трудового договора</a:t>
                      </a:r>
                    </a:p>
                  </a:txBody>
                  <a:tcPr marT="104775" marB="104775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808C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0D0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28938" y="2469763"/>
            <a:ext cx="65" cy="276999"/>
          </a:xfrm>
          <a:prstGeom prst="rect">
            <a:avLst/>
          </a:prstGeom>
          <a:solidFill>
            <a:srgbClr val="EFF0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1588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задания (открытого типа)</a:t>
            </a:r>
            <a:br>
              <a:rPr lang="ru-RU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Приведите два примера объектов гражданских правоотношений.</a:t>
            </a:r>
          </a:p>
          <a:p>
            <a:pPr fontAlgn="base"/>
            <a:r>
              <a:rPr lang="ru-RU" sz="4800" b="1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  <a:r>
              <a:rPr lang="ru-RU" sz="48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возможного ответа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недвижимость, услуги связи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0370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создания игры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91085"/>
          </a:xfrm>
        </p:spPr>
        <p:txBody>
          <a:bodyPr>
            <a:normAutofit/>
          </a:bodyPr>
          <a:lstStyle/>
          <a:p>
            <a:pPr marL="742950" indent="-74295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 ( что нужно закрепить)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Выберите формат (карточки,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викторина, детектив и др.)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Сформулируйте запрос (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промпт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для ИИ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Скопируйте результат или задайте уточнение (например, сделай в виде таблицы или схемы, адаптируй для учеников 6 класса…)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Оформите в нужном формате и напечатайте.</a:t>
            </a:r>
          </a:p>
        </p:txBody>
      </p:sp>
    </p:spTree>
    <p:extLst>
      <p:ext uri="{BB962C8B-B14F-4D97-AF65-F5344CB8AC3E}">
        <p14:creationId xmlns:p14="http://schemas.microsoft.com/office/powerpoint/2010/main" val="3601796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5337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ИИ в работе учителя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1680294"/>
              </p:ext>
            </p:extLst>
          </p:nvPr>
        </p:nvGraphicFramePr>
        <p:xfrm>
          <a:off x="838200" y="1493838"/>
          <a:ext cx="10515600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Экономия ресурсов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Вовлечение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Разнообразие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Быстрое создание текстов и аудио для заданий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Относительная новизна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Множество сценариев использования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планов уроков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Интересные материалы и необычные задачи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Большое количество сервисов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Генерация изображений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Возможность проявить творческие способности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Персонализация обучения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2311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730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6115007"/>
              </p:ext>
            </p:extLst>
          </p:nvPr>
        </p:nvGraphicFramePr>
        <p:xfrm>
          <a:off x="606380" y="1027134"/>
          <a:ext cx="105156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37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1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Инструмент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делает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Perplexity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Быстро ищет и предлагает реальные данные, факты, примеры 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DeepSeek</a:t>
                      </a:r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Пишет структурированные логические игры, делает подборки, строит таблицы, инструкции к игре 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ChatGPT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Пишет правила игры, карточки, диалоги, объяснения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72681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5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27279"/>
            <a:ext cx="10515600" cy="52496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искусственного интеллекта в образование сопряжено с рядом недостатков: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 чрезмерной зависимости от технологии;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искусственный интеллект не застрахован от ошибок;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неверное применения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нейросетей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учениками;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ограничения.</a:t>
            </a:r>
          </a:p>
        </p:txBody>
      </p:sp>
    </p:spTree>
    <p:extLst>
      <p:ext uri="{BB962C8B-B14F-4D97-AF65-F5344CB8AC3E}">
        <p14:creationId xmlns:p14="http://schemas.microsoft.com/office/powerpoint/2010/main" val="12674516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использование искусственного интеллекта в преподавании истории и обществознания имеет значительный потенциал для повышения качества образования, однако его внедрение требует осознанного подхода. Преподаватели должны быть готовы сочетать технологии с традиционными методами, чтобы избежать их неконтролируемого влияния на образовательный процесс. Лишь баланс между инновациями и классическим подходом позволит максимально эффективно использовать возможности искусственного интеллекта,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минимизируя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его недостатки.</a:t>
            </a:r>
          </a:p>
        </p:txBody>
      </p:sp>
    </p:spTree>
    <p:extLst>
      <p:ext uri="{BB962C8B-B14F-4D97-AF65-F5344CB8AC3E}">
        <p14:creationId xmlns:p14="http://schemas.microsoft.com/office/powerpoint/2010/main" val="2934700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ИИ в работе учителя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✓ Требует проверки на фактическую точность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✓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 ручной доработки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✓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 навыка создания запросов (промптов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Промпт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задание для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нейросети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естественном языке, т.е. подробное описание того «продукта», который вы хотите получить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96816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создании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промпта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➢ подробно описать задачу;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➢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добавить тему или объект;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➢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указать целевую аудиторию;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➢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добавить как можно больше деталей;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➢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использовать сокращения, просторечия или сленг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➢ «говорить» с англоязычными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нейросетями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английском языке;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➢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следить, чтобы детали запроса не противоречили друг другу.</a:t>
            </a:r>
          </a:p>
        </p:txBody>
      </p:sp>
    </p:spTree>
    <p:extLst>
      <p:ext uri="{BB962C8B-B14F-4D97-AF65-F5344CB8AC3E}">
        <p14:creationId xmlns:p14="http://schemas.microsoft.com/office/powerpoint/2010/main" val="2178703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занятиям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➢ планирование урока;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➢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и интерактивные задания для разных учебных целей;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➢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тесты (разный уровень);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➢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➢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мультимедийного контента;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➢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оживление исторических личностей и событий.</a:t>
            </a:r>
          </a:p>
        </p:txBody>
      </p:sp>
    </p:spTree>
    <p:extLst>
      <p:ext uri="{BB962C8B-B14F-4D97-AF65-F5344CB8AC3E}">
        <p14:creationId xmlns:p14="http://schemas.microsoft.com/office/powerpoint/2010/main" val="1712498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и сервисы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➢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TurboText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поиск информации, составление конспектов.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➢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ChatGPT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OpenAI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GigaChat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DeepSeek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Генерация текстов, быстрые ответы на вопросы, подготовка тестов и эссе.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➢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Napkin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AI: быстрое создание схем и диаграмм на основе текста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➢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Gamma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AI,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Kandinsky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shedevrum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Визуализация и генерация мультимедийных материалов для уроков</a:t>
            </a:r>
          </a:p>
        </p:txBody>
      </p:sp>
    </p:spTree>
    <p:extLst>
      <p:ext uri="{BB962C8B-B14F-4D97-AF65-F5344CB8AC3E}">
        <p14:creationId xmlns:p14="http://schemas.microsoft.com/office/powerpoint/2010/main" val="3957716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257" y="352062"/>
            <a:ext cx="10515600" cy="1325563"/>
          </a:xfrm>
        </p:spPr>
        <p:txBody>
          <a:bodyPr/>
          <a:lstStyle/>
          <a:p>
            <a:pPr marL="228600" lvl="0" indent="-228600" fontAlgn="base">
              <a:spcBef>
                <a:spcPts val="1000"/>
              </a:spcBef>
            </a:pP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Выписать 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все хождения созданные в 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Древней Руси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название и год создания хождений</a:t>
            </a:r>
            <a:r>
              <a:rPr lang="ru-RU" sz="2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ru-RU" sz="2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fontAlgn="base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жанре путешествий ("хождений") в Древней Руси выделялись путевые заметки паломников и исследователей, отправлявшихся в дальние края, чаще всего в Иерусалим или Константинополь. Такие путешествия сопровождались яркими впечатлениями, описанием чужих стран и реалий повседневной жизни, становясь важным источником знаний о мире за пределами Руси. Ниже приведены наиболее известные образцы жанра хождений:</a:t>
            </a:r>
          </a:p>
          <a:p>
            <a:pPr fontAlgn="base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Хождения XI–XIII веков:</a:t>
            </a:r>
          </a:p>
          <a:p>
            <a:pPr fontAlgn="base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«Хождение игумена Даниила в Царьград и Палестину»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fontAlgn="base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Игумен Даниил Русин </a:t>
            </a:r>
          </a:p>
          <a:p>
            <a:pPr lvl="1" fontAlgn="base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Год: около 1106–1108 гг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Первый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известный русский документ подобного типа, детально описывающий путешествие игумена монастыря Юрьевского в Иерусалиме и Византию. Содержит подробное описание святых мест, быта греков и евреев.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36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Хождения XI–XIII веков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>
              <a:buFont typeface="+mj-lt"/>
              <a:buAutoNum type="arabicPeriod"/>
            </a:pPr>
            <a:r>
              <a:rPr lang="ru-RU" b="1" dirty="0">
                <a:solidFill>
                  <a:srgbClr val="222222"/>
                </a:solidFill>
                <a:latin typeface="inherit"/>
              </a:rPr>
              <a:t>«Путешествие епископа Луки </a:t>
            </a:r>
            <a:r>
              <a:rPr lang="ru-RU" b="1" dirty="0" err="1">
                <a:solidFill>
                  <a:srgbClr val="222222"/>
                </a:solidFill>
                <a:latin typeface="inherit"/>
              </a:rPr>
              <a:t>Жидяты</a:t>
            </a:r>
            <a:r>
              <a:rPr lang="ru-RU" b="1" dirty="0">
                <a:solidFill>
                  <a:srgbClr val="222222"/>
                </a:solidFill>
                <a:latin typeface="inherit"/>
              </a:rPr>
              <a:t>»</a:t>
            </a:r>
            <a:r>
              <a:rPr lang="ru-RU" dirty="0">
                <a:latin typeface="SB Sans Text"/>
              </a:rPr>
              <a:t> </a:t>
            </a:r>
          </a:p>
          <a:p>
            <a:pPr marL="742950" lvl="1" indent="-285750" fontAlgn="base">
              <a:buFont typeface="+mj-lt"/>
              <a:buAutoNum type="arabicPeriod"/>
            </a:pPr>
            <a:r>
              <a:rPr lang="ru-RU" dirty="0">
                <a:latin typeface="SB Sans Text"/>
              </a:rPr>
              <a:t>Автор: Лука </a:t>
            </a:r>
            <a:r>
              <a:rPr lang="ru-RU" dirty="0" err="1">
                <a:latin typeface="SB Sans Text"/>
              </a:rPr>
              <a:t>Жидята</a:t>
            </a:r>
            <a:r>
              <a:rPr lang="ru-RU" dirty="0">
                <a:latin typeface="SB Sans Text"/>
              </a:rPr>
              <a:t>, епископ Новгородский </a:t>
            </a:r>
          </a:p>
          <a:p>
            <a:pPr marL="742950" lvl="1" indent="-285750" fontAlgn="base">
              <a:buFont typeface="+mj-lt"/>
              <a:buAutoNum type="arabicPeriod"/>
            </a:pPr>
            <a:r>
              <a:rPr lang="ru-RU" dirty="0">
                <a:latin typeface="SB Sans Text"/>
              </a:rPr>
              <a:t>Год: около 1055 </a:t>
            </a:r>
            <a:r>
              <a:rPr lang="ru-RU" dirty="0" err="1">
                <a:latin typeface="SB Sans Text"/>
              </a:rPr>
              <a:t>г.Отчет</a:t>
            </a:r>
            <a:r>
              <a:rPr lang="ru-RU" dirty="0">
                <a:latin typeface="SB Sans Text"/>
              </a:rPr>
              <a:t> о путешествии епископа в Константинополь, несёт больше служебный характер, нежели литературный интерес.</a:t>
            </a:r>
          </a:p>
          <a:p>
            <a:pPr fontAlgn="base">
              <a:buFont typeface="+mj-lt"/>
              <a:buAutoNum type="arabicPeriod"/>
            </a:pPr>
            <a:r>
              <a:rPr lang="ru-RU" b="1" dirty="0">
                <a:solidFill>
                  <a:srgbClr val="222222"/>
                </a:solidFill>
                <a:latin typeface="inherit"/>
              </a:rPr>
              <a:t>«Хождение Андрея Щеки к Святым местам»</a:t>
            </a:r>
            <a:r>
              <a:rPr lang="ru-RU" dirty="0">
                <a:latin typeface="SB Sans Text"/>
              </a:rPr>
              <a:t> </a:t>
            </a:r>
          </a:p>
          <a:p>
            <a:pPr marL="742950" lvl="1" indent="-285750" fontAlgn="base">
              <a:buFont typeface="+mj-lt"/>
              <a:buAutoNum type="arabicPeriod"/>
            </a:pPr>
            <a:r>
              <a:rPr lang="ru-RU" dirty="0">
                <a:latin typeface="SB Sans Text"/>
              </a:rPr>
              <a:t>Автор: Андрей Щека </a:t>
            </a:r>
          </a:p>
          <a:p>
            <a:pPr marL="742950" lvl="1" indent="-285750" fontAlgn="base">
              <a:buFont typeface="+mj-lt"/>
              <a:buAutoNum type="arabicPeriod"/>
            </a:pPr>
            <a:r>
              <a:rPr lang="ru-RU" dirty="0">
                <a:latin typeface="SB Sans Text"/>
              </a:rPr>
              <a:t>Год: около 1210 г</a:t>
            </a:r>
            <a:r>
              <a:rPr lang="ru-RU" dirty="0" smtClean="0">
                <a:latin typeface="SB Sans Text"/>
              </a:rPr>
              <a:t>. До </a:t>
            </a:r>
            <a:r>
              <a:rPr lang="ru-RU" dirty="0">
                <a:latin typeface="SB Sans Text"/>
              </a:rPr>
              <a:t>нашего времени дошёл фрагмент текста, фиксирующий посещение русскими паломниками Константинополя и Греции.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0873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ru-RU" b="1" dirty="0">
                <a:solidFill>
                  <a:srgbClr val="222222"/>
                </a:solidFill>
                <a:latin typeface="SB Sans Display"/>
              </a:rPr>
              <a:t>Путешествия </a:t>
            </a:r>
            <a:r>
              <a:rPr lang="en-US" b="1" dirty="0">
                <a:solidFill>
                  <a:srgbClr val="222222"/>
                </a:solidFill>
                <a:latin typeface="SB Sans Display"/>
              </a:rPr>
              <a:t>XIV–XV </a:t>
            </a:r>
            <a:r>
              <a:rPr lang="ru-RU" b="1" dirty="0">
                <a:solidFill>
                  <a:srgbClr val="222222"/>
                </a:solidFill>
                <a:latin typeface="SB Sans Display"/>
              </a:rPr>
              <a:t>веков:</a:t>
            </a:r>
            <a:br>
              <a:rPr lang="ru-RU" b="1" dirty="0">
                <a:solidFill>
                  <a:srgbClr val="222222"/>
                </a:solidFill>
                <a:latin typeface="SB Sans Display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>
              <a:buFont typeface="+mj-lt"/>
              <a:buAutoNum type="arabicPeriod" startAt="4"/>
            </a:pPr>
            <a:r>
              <a:rPr lang="ru-RU" b="1" dirty="0">
                <a:solidFill>
                  <a:srgbClr val="222222"/>
                </a:solidFill>
                <a:latin typeface="inherit"/>
              </a:rPr>
              <a:t>«Хождение Афанасия Никитина»</a:t>
            </a:r>
            <a:r>
              <a:rPr lang="ru-RU" dirty="0">
                <a:latin typeface="SB Sans Text"/>
              </a:rPr>
              <a:t> </a:t>
            </a:r>
          </a:p>
          <a:p>
            <a:pPr marL="742950" lvl="1" indent="-285750" fontAlgn="base">
              <a:buFont typeface="+mj-lt"/>
              <a:buAutoNum type="arabicPeriod" startAt="4"/>
            </a:pPr>
            <a:r>
              <a:rPr lang="ru-RU" dirty="0">
                <a:latin typeface="SB Sans Text"/>
              </a:rPr>
              <a:t>Автор: купец Афанасий Никитин </a:t>
            </a:r>
          </a:p>
          <a:p>
            <a:pPr marL="742950" lvl="1" indent="-285750" fontAlgn="base">
              <a:buFont typeface="+mj-lt"/>
              <a:buAutoNum type="arabicPeriod" startAt="4"/>
            </a:pPr>
            <a:r>
              <a:rPr lang="ru-RU" dirty="0">
                <a:latin typeface="SB Sans Text"/>
              </a:rPr>
              <a:t>Год: около 1466–1472 </a:t>
            </a:r>
            <a:r>
              <a:rPr lang="ru-RU" dirty="0" err="1">
                <a:latin typeface="SB Sans Text"/>
              </a:rPr>
              <a:t>гг.Один</a:t>
            </a:r>
            <a:r>
              <a:rPr lang="ru-RU" dirty="0">
                <a:latin typeface="SB Sans Text"/>
              </a:rPr>
              <a:t> из самых интересных примеров жанра, книга рассказывает о торговом путешествии купца из Твери в Индию и Иран. Представляет огромную ценность как этнографический материал и литературное свидетельство о жизни восточных государств.</a:t>
            </a:r>
          </a:p>
          <a:p>
            <a:pPr fontAlgn="base">
              <a:buFont typeface="+mj-lt"/>
              <a:buAutoNum type="arabicPeriod" startAt="4"/>
            </a:pPr>
            <a:r>
              <a:rPr lang="ru-RU" b="1" dirty="0">
                <a:solidFill>
                  <a:srgbClr val="222222"/>
                </a:solidFill>
                <a:latin typeface="inherit"/>
              </a:rPr>
              <a:t>«Хождение Ивана Павлова»</a:t>
            </a:r>
            <a:r>
              <a:rPr lang="ru-RU" dirty="0">
                <a:latin typeface="SB Sans Text"/>
              </a:rPr>
              <a:t> </a:t>
            </a:r>
          </a:p>
          <a:p>
            <a:pPr marL="742950" lvl="1" indent="-285750" fontAlgn="base">
              <a:buFont typeface="+mj-lt"/>
              <a:buAutoNum type="arabicPeriod" startAt="4"/>
            </a:pPr>
            <a:r>
              <a:rPr lang="ru-RU" dirty="0">
                <a:latin typeface="SB Sans Text"/>
              </a:rPr>
              <a:t>Автор: Иван Павлов </a:t>
            </a:r>
          </a:p>
          <a:p>
            <a:pPr marL="742950" lvl="1" indent="-285750" fontAlgn="base">
              <a:buFont typeface="+mj-lt"/>
              <a:buAutoNum type="arabicPeriod" startAt="4"/>
            </a:pPr>
            <a:r>
              <a:rPr lang="ru-RU" dirty="0">
                <a:latin typeface="SB Sans Text"/>
              </a:rPr>
              <a:t>Год: начало XV </a:t>
            </a:r>
            <a:r>
              <a:rPr lang="ru-RU" dirty="0" err="1">
                <a:latin typeface="SB Sans Text"/>
              </a:rPr>
              <a:t>векаИстории</a:t>
            </a:r>
            <a:r>
              <a:rPr lang="ru-RU" dirty="0">
                <a:latin typeface="SB Sans Text"/>
              </a:rPr>
              <a:t> о поездках двух русских послов, Павла и </a:t>
            </a:r>
            <a:r>
              <a:rPr lang="ru-RU" dirty="0" err="1">
                <a:latin typeface="SB Sans Text"/>
              </a:rPr>
              <a:t>Захария</a:t>
            </a:r>
            <a:r>
              <a:rPr lang="ru-RU" dirty="0">
                <a:latin typeface="SB Sans Text"/>
              </a:rPr>
              <a:t>, в Египет и Сирию. Дошли до нас фрагменты текста, дающие представление о быте арабских народов.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53437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1206</Words>
  <Application>Microsoft Office PowerPoint</Application>
  <PresentationFormat>Широкоэкранный</PresentationFormat>
  <Paragraphs>128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inherit</vt:lpstr>
      <vt:lpstr>SB Sans Display</vt:lpstr>
      <vt:lpstr>SB Sans Text</vt:lpstr>
      <vt:lpstr>Times New Roman</vt:lpstr>
      <vt:lpstr>Тема Office</vt:lpstr>
      <vt:lpstr>Использование ИИ в работе учителя истории и обществознания </vt:lpstr>
      <vt:lpstr>ИИ в работе учителя</vt:lpstr>
      <vt:lpstr>ИИ в работе учителя</vt:lpstr>
      <vt:lpstr>При создании промпта</vt:lpstr>
      <vt:lpstr>Подготовка к занятиям</vt:lpstr>
      <vt:lpstr>Инструменты и сервисы</vt:lpstr>
      <vt:lpstr>Выписать все хождения созданные в Древней Руси: название и год создания хождений </vt:lpstr>
      <vt:lpstr>Хождения XI–XIII веков</vt:lpstr>
      <vt:lpstr>Путешествия XIV–XV веков: </vt:lpstr>
      <vt:lpstr>Презентация PowerPoint</vt:lpstr>
      <vt:lpstr>Выписать все летописи созданные в Древней Руси: название и год создания летописи</vt:lpstr>
      <vt:lpstr> Летописи XI века: </vt:lpstr>
      <vt:lpstr> Летописи XII-XIII веков: </vt:lpstr>
      <vt:lpstr>Создать разноуровневые задания первой части ОГЭ по обществознанию по теме «Правоотношения»</vt:lpstr>
      <vt:lpstr> Задания базового уровня (задания с выбором одного правильного ответа) </vt:lpstr>
      <vt:lpstr> Задания повышенного уровня (задания с множественным выбором) </vt:lpstr>
      <vt:lpstr>Задания высокого уровня (установление соответствия) Установите соответствие между видами правоотношений и примерами ситуаций:</vt:lpstr>
      <vt:lpstr>Дополнительные задания (открытого типа) </vt:lpstr>
      <vt:lpstr>Алгоритм создания игры</vt:lpstr>
      <vt:lpstr>Презентация PowerPoint</vt:lpstr>
      <vt:lpstr>Презентация PowerPoint</vt:lpstr>
      <vt:lpstr>Выводы: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 Укажи лишний памятник архитектуры, объясни почему.</dc:title>
  <dc:creator>2</dc:creator>
  <cp:lastModifiedBy>2</cp:lastModifiedBy>
  <cp:revision>35</cp:revision>
  <dcterms:created xsi:type="dcterms:W3CDTF">2026-01-17T04:33:37Z</dcterms:created>
  <dcterms:modified xsi:type="dcterms:W3CDTF">2026-02-10T09:26:32Z</dcterms:modified>
</cp:coreProperties>
</file>